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9319200" cy="28346400"/>
  <p:notesSz cx="7010400" cy="9296400"/>
  <p:defaultTextStyle>
    <a:defPPr>
      <a:defRPr lang="en-US"/>
    </a:defPPr>
    <a:lvl1pPr marL="0" algn="l" defTabSz="3247949" rtl="0" eaLnBrk="1" latinLnBrk="0" hangingPunct="1">
      <a:defRPr sz="6394" kern="1200">
        <a:solidFill>
          <a:schemeClr val="tx1"/>
        </a:solidFill>
        <a:latin typeface="+mn-lt"/>
        <a:ea typeface="+mn-ea"/>
        <a:cs typeface="+mn-cs"/>
      </a:defRPr>
    </a:lvl1pPr>
    <a:lvl2pPr marL="1623974" algn="l" defTabSz="3247949" rtl="0" eaLnBrk="1" latinLnBrk="0" hangingPunct="1">
      <a:defRPr sz="6394" kern="1200">
        <a:solidFill>
          <a:schemeClr val="tx1"/>
        </a:solidFill>
        <a:latin typeface="+mn-lt"/>
        <a:ea typeface="+mn-ea"/>
        <a:cs typeface="+mn-cs"/>
      </a:defRPr>
    </a:lvl2pPr>
    <a:lvl3pPr marL="3247949" algn="l" defTabSz="3247949" rtl="0" eaLnBrk="1" latinLnBrk="0" hangingPunct="1">
      <a:defRPr sz="6394" kern="1200">
        <a:solidFill>
          <a:schemeClr val="tx1"/>
        </a:solidFill>
        <a:latin typeface="+mn-lt"/>
        <a:ea typeface="+mn-ea"/>
        <a:cs typeface="+mn-cs"/>
      </a:defRPr>
    </a:lvl3pPr>
    <a:lvl4pPr marL="4871923" algn="l" defTabSz="3247949" rtl="0" eaLnBrk="1" latinLnBrk="0" hangingPunct="1">
      <a:defRPr sz="6394" kern="1200">
        <a:solidFill>
          <a:schemeClr val="tx1"/>
        </a:solidFill>
        <a:latin typeface="+mn-lt"/>
        <a:ea typeface="+mn-ea"/>
        <a:cs typeface="+mn-cs"/>
      </a:defRPr>
    </a:lvl4pPr>
    <a:lvl5pPr marL="6495898" algn="l" defTabSz="3247949" rtl="0" eaLnBrk="1" latinLnBrk="0" hangingPunct="1">
      <a:defRPr sz="6394" kern="1200">
        <a:solidFill>
          <a:schemeClr val="tx1"/>
        </a:solidFill>
        <a:latin typeface="+mn-lt"/>
        <a:ea typeface="+mn-ea"/>
        <a:cs typeface="+mn-cs"/>
      </a:defRPr>
    </a:lvl5pPr>
    <a:lvl6pPr marL="8119872" algn="l" defTabSz="3247949" rtl="0" eaLnBrk="1" latinLnBrk="0" hangingPunct="1">
      <a:defRPr sz="6394" kern="1200">
        <a:solidFill>
          <a:schemeClr val="tx1"/>
        </a:solidFill>
        <a:latin typeface="+mn-lt"/>
        <a:ea typeface="+mn-ea"/>
        <a:cs typeface="+mn-cs"/>
      </a:defRPr>
    </a:lvl6pPr>
    <a:lvl7pPr marL="9743846" algn="l" defTabSz="3247949" rtl="0" eaLnBrk="1" latinLnBrk="0" hangingPunct="1">
      <a:defRPr sz="6394" kern="1200">
        <a:solidFill>
          <a:schemeClr val="tx1"/>
        </a:solidFill>
        <a:latin typeface="+mn-lt"/>
        <a:ea typeface="+mn-ea"/>
        <a:cs typeface="+mn-cs"/>
      </a:defRPr>
    </a:lvl7pPr>
    <a:lvl8pPr marL="11367821" algn="l" defTabSz="3247949" rtl="0" eaLnBrk="1" latinLnBrk="0" hangingPunct="1">
      <a:defRPr sz="6394" kern="1200">
        <a:solidFill>
          <a:schemeClr val="tx1"/>
        </a:solidFill>
        <a:latin typeface="+mn-lt"/>
        <a:ea typeface="+mn-ea"/>
        <a:cs typeface="+mn-cs"/>
      </a:defRPr>
    </a:lvl8pPr>
    <a:lvl9pPr marL="12991795" algn="l" defTabSz="3247949" rtl="0" eaLnBrk="1" latinLnBrk="0" hangingPunct="1">
      <a:defRPr sz="639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01" autoAdjust="0"/>
    <p:restoredTop sz="94660"/>
  </p:normalViewPr>
  <p:slideViewPr>
    <p:cSldViewPr snapToGrid="0">
      <p:cViewPr>
        <p:scale>
          <a:sx n="20" d="100"/>
          <a:sy n="20" d="100"/>
        </p:scale>
        <p:origin x="-1296" y="234"/>
      </p:cViewPr>
      <p:guideLst>
        <p:guide orient="horz" pos="8928"/>
        <p:guide pos="123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48940" y="4639100"/>
            <a:ext cx="33421320" cy="9868747"/>
          </a:xfrm>
        </p:spPr>
        <p:txBody>
          <a:bodyPr anchor="b"/>
          <a:lstStyle>
            <a:lvl1pPr algn="ctr">
              <a:defRPr sz="2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14900" y="14888424"/>
            <a:ext cx="29489400" cy="6843816"/>
          </a:xfrm>
        </p:spPr>
        <p:txBody>
          <a:bodyPr/>
          <a:lstStyle>
            <a:lvl1pPr marL="0" indent="0" algn="ctr">
              <a:buNone/>
              <a:defRPr sz="9920"/>
            </a:lvl1pPr>
            <a:lvl2pPr marL="1889745" indent="0" algn="ctr">
              <a:buNone/>
              <a:defRPr sz="8267"/>
            </a:lvl2pPr>
            <a:lvl3pPr marL="3779490" indent="0" algn="ctr">
              <a:buNone/>
              <a:defRPr sz="7440"/>
            </a:lvl3pPr>
            <a:lvl4pPr marL="5669234" indent="0" algn="ctr">
              <a:buNone/>
              <a:defRPr sz="6613"/>
            </a:lvl4pPr>
            <a:lvl5pPr marL="7558979" indent="0" algn="ctr">
              <a:buNone/>
              <a:defRPr sz="6613"/>
            </a:lvl5pPr>
            <a:lvl6pPr marL="9448724" indent="0" algn="ctr">
              <a:buNone/>
              <a:defRPr sz="6613"/>
            </a:lvl6pPr>
            <a:lvl7pPr marL="11338469" indent="0" algn="ctr">
              <a:buNone/>
              <a:defRPr sz="6613"/>
            </a:lvl7pPr>
            <a:lvl8pPr marL="13228213" indent="0" algn="ctr">
              <a:buNone/>
              <a:defRPr sz="6613"/>
            </a:lvl8pPr>
            <a:lvl9pPr marL="15117958" indent="0" algn="ctr">
              <a:buNone/>
              <a:defRPr sz="661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37C1-7EFF-435E-903F-21F19FC73CC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A035-7FDC-4B4C-9A24-54BFA7FD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1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37C1-7EFF-435E-903F-21F19FC73CC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A035-7FDC-4B4C-9A24-54BFA7FD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25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137804" y="1509183"/>
            <a:ext cx="8478203" cy="240222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03197" y="1509183"/>
            <a:ext cx="24943118" cy="240222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37C1-7EFF-435E-903F-21F19FC73CC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A035-7FDC-4B4C-9A24-54BFA7FD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37C1-7EFF-435E-903F-21F19FC73CC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A035-7FDC-4B4C-9A24-54BFA7FD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0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2718" y="7066923"/>
            <a:ext cx="33912810" cy="11791313"/>
          </a:xfrm>
        </p:spPr>
        <p:txBody>
          <a:bodyPr anchor="b"/>
          <a:lstStyle>
            <a:lvl1pPr>
              <a:defRPr sz="2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82718" y="18969787"/>
            <a:ext cx="33912810" cy="6200773"/>
          </a:xfrm>
        </p:spPr>
        <p:txBody>
          <a:bodyPr/>
          <a:lstStyle>
            <a:lvl1pPr marL="0" indent="0">
              <a:buNone/>
              <a:defRPr sz="9920">
                <a:solidFill>
                  <a:schemeClr val="tx1"/>
                </a:solidFill>
              </a:defRPr>
            </a:lvl1pPr>
            <a:lvl2pPr marL="1889745" indent="0">
              <a:buNone/>
              <a:defRPr sz="8267">
                <a:solidFill>
                  <a:schemeClr val="tx1">
                    <a:tint val="75000"/>
                  </a:schemeClr>
                </a:solidFill>
              </a:defRPr>
            </a:lvl2pPr>
            <a:lvl3pPr marL="3779490" indent="0">
              <a:buNone/>
              <a:defRPr sz="7440">
                <a:solidFill>
                  <a:schemeClr val="tx1">
                    <a:tint val="75000"/>
                  </a:schemeClr>
                </a:solidFill>
              </a:defRPr>
            </a:lvl3pPr>
            <a:lvl4pPr marL="5669234" indent="0">
              <a:buNone/>
              <a:defRPr sz="6613">
                <a:solidFill>
                  <a:schemeClr val="tx1">
                    <a:tint val="75000"/>
                  </a:schemeClr>
                </a:solidFill>
              </a:defRPr>
            </a:lvl4pPr>
            <a:lvl5pPr marL="7558979" indent="0">
              <a:buNone/>
              <a:defRPr sz="6613">
                <a:solidFill>
                  <a:schemeClr val="tx1">
                    <a:tint val="75000"/>
                  </a:schemeClr>
                </a:solidFill>
              </a:defRPr>
            </a:lvl5pPr>
            <a:lvl6pPr marL="9448724" indent="0">
              <a:buNone/>
              <a:defRPr sz="6613">
                <a:solidFill>
                  <a:schemeClr val="tx1">
                    <a:tint val="75000"/>
                  </a:schemeClr>
                </a:solidFill>
              </a:defRPr>
            </a:lvl6pPr>
            <a:lvl7pPr marL="11338469" indent="0">
              <a:buNone/>
              <a:defRPr sz="6613">
                <a:solidFill>
                  <a:schemeClr val="tx1">
                    <a:tint val="75000"/>
                  </a:schemeClr>
                </a:solidFill>
              </a:defRPr>
            </a:lvl7pPr>
            <a:lvl8pPr marL="13228213" indent="0">
              <a:buNone/>
              <a:defRPr sz="6613">
                <a:solidFill>
                  <a:schemeClr val="tx1">
                    <a:tint val="75000"/>
                  </a:schemeClr>
                </a:solidFill>
              </a:defRPr>
            </a:lvl8pPr>
            <a:lvl9pPr marL="15117958" indent="0">
              <a:buNone/>
              <a:defRPr sz="66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37C1-7EFF-435E-903F-21F19FC73CC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A035-7FDC-4B4C-9A24-54BFA7FD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16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03195" y="7545917"/>
            <a:ext cx="16710660" cy="179855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905345" y="7545917"/>
            <a:ext cx="16710660" cy="179855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37C1-7EFF-435E-903F-21F19FC73CC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A035-7FDC-4B4C-9A24-54BFA7FD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19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8316" y="1509189"/>
            <a:ext cx="33912810" cy="54789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8321" y="6948807"/>
            <a:ext cx="16633862" cy="3405503"/>
          </a:xfrm>
        </p:spPr>
        <p:txBody>
          <a:bodyPr anchor="b"/>
          <a:lstStyle>
            <a:lvl1pPr marL="0" indent="0">
              <a:buNone/>
              <a:defRPr sz="9920" b="1"/>
            </a:lvl1pPr>
            <a:lvl2pPr marL="1889745" indent="0">
              <a:buNone/>
              <a:defRPr sz="8267" b="1"/>
            </a:lvl2pPr>
            <a:lvl3pPr marL="3779490" indent="0">
              <a:buNone/>
              <a:defRPr sz="7440" b="1"/>
            </a:lvl3pPr>
            <a:lvl4pPr marL="5669234" indent="0">
              <a:buNone/>
              <a:defRPr sz="6613" b="1"/>
            </a:lvl4pPr>
            <a:lvl5pPr marL="7558979" indent="0">
              <a:buNone/>
              <a:defRPr sz="6613" b="1"/>
            </a:lvl5pPr>
            <a:lvl6pPr marL="9448724" indent="0">
              <a:buNone/>
              <a:defRPr sz="6613" b="1"/>
            </a:lvl6pPr>
            <a:lvl7pPr marL="11338469" indent="0">
              <a:buNone/>
              <a:defRPr sz="6613" b="1"/>
            </a:lvl7pPr>
            <a:lvl8pPr marL="13228213" indent="0">
              <a:buNone/>
              <a:defRPr sz="6613" b="1"/>
            </a:lvl8pPr>
            <a:lvl9pPr marL="15117958" indent="0">
              <a:buNone/>
              <a:defRPr sz="661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08321" y="10354310"/>
            <a:ext cx="16633862" cy="152296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905347" y="6948807"/>
            <a:ext cx="16715781" cy="3405503"/>
          </a:xfrm>
        </p:spPr>
        <p:txBody>
          <a:bodyPr anchor="b"/>
          <a:lstStyle>
            <a:lvl1pPr marL="0" indent="0">
              <a:buNone/>
              <a:defRPr sz="9920" b="1"/>
            </a:lvl1pPr>
            <a:lvl2pPr marL="1889745" indent="0">
              <a:buNone/>
              <a:defRPr sz="8267" b="1"/>
            </a:lvl2pPr>
            <a:lvl3pPr marL="3779490" indent="0">
              <a:buNone/>
              <a:defRPr sz="7440" b="1"/>
            </a:lvl3pPr>
            <a:lvl4pPr marL="5669234" indent="0">
              <a:buNone/>
              <a:defRPr sz="6613" b="1"/>
            </a:lvl4pPr>
            <a:lvl5pPr marL="7558979" indent="0">
              <a:buNone/>
              <a:defRPr sz="6613" b="1"/>
            </a:lvl5pPr>
            <a:lvl6pPr marL="9448724" indent="0">
              <a:buNone/>
              <a:defRPr sz="6613" b="1"/>
            </a:lvl6pPr>
            <a:lvl7pPr marL="11338469" indent="0">
              <a:buNone/>
              <a:defRPr sz="6613" b="1"/>
            </a:lvl7pPr>
            <a:lvl8pPr marL="13228213" indent="0">
              <a:buNone/>
              <a:defRPr sz="6613" b="1"/>
            </a:lvl8pPr>
            <a:lvl9pPr marL="15117958" indent="0">
              <a:buNone/>
              <a:defRPr sz="661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905347" y="10354310"/>
            <a:ext cx="16715781" cy="152296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37C1-7EFF-435E-903F-21F19FC73CC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A035-7FDC-4B4C-9A24-54BFA7FD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9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37C1-7EFF-435E-903F-21F19FC73CC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A035-7FDC-4B4C-9A24-54BFA7FD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75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37C1-7EFF-435E-903F-21F19FC73CC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A035-7FDC-4B4C-9A24-54BFA7FD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537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8317" y="1889760"/>
            <a:ext cx="12681465" cy="6614160"/>
          </a:xfrm>
        </p:spPr>
        <p:txBody>
          <a:bodyPr anchor="b"/>
          <a:lstStyle>
            <a:lvl1pPr>
              <a:defRPr sz="132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15781" y="4081363"/>
            <a:ext cx="19905345" cy="20144317"/>
          </a:xfrm>
        </p:spPr>
        <p:txBody>
          <a:bodyPr/>
          <a:lstStyle>
            <a:lvl1pPr>
              <a:defRPr sz="13227"/>
            </a:lvl1pPr>
            <a:lvl2pPr>
              <a:defRPr sz="11573"/>
            </a:lvl2pPr>
            <a:lvl3pPr>
              <a:defRPr sz="9920"/>
            </a:lvl3pPr>
            <a:lvl4pPr>
              <a:defRPr sz="8267"/>
            </a:lvl4pPr>
            <a:lvl5pPr>
              <a:defRPr sz="8267"/>
            </a:lvl5pPr>
            <a:lvl6pPr>
              <a:defRPr sz="8267"/>
            </a:lvl6pPr>
            <a:lvl7pPr>
              <a:defRPr sz="8267"/>
            </a:lvl7pPr>
            <a:lvl8pPr>
              <a:defRPr sz="8267"/>
            </a:lvl8pPr>
            <a:lvl9pPr>
              <a:defRPr sz="82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08317" y="8503920"/>
            <a:ext cx="12681465" cy="15754564"/>
          </a:xfrm>
        </p:spPr>
        <p:txBody>
          <a:bodyPr/>
          <a:lstStyle>
            <a:lvl1pPr marL="0" indent="0">
              <a:buNone/>
              <a:defRPr sz="6613"/>
            </a:lvl1pPr>
            <a:lvl2pPr marL="1889745" indent="0">
              <a:buNone/>
              <a:defRPr sz="5787"/>
            </a:lvl2pPr>
            <a:lvl3pPr marL="3779490" indent="0">
              <a:buNone/>
              <a:defRPr sz="4960"/>
            </a:lvl3pPr>
            <a:lvl4pPr marL="5669234" indent="0">
              <a:buNone/>
              <a:defRPr sz="4133"/>
            </a:lvl4pPr>
            <a:lvl5pPr marL="7558979" indent="0">
              <a:buNone/>
              <a:defRPr sz="4133"/>
            </a:lvl5pPr>
            <a:lvl6pPr marL="9448724" indent="0">
              <a:buNone/>
              <a:defRPr sz="4133"/>
            </a:lvl6pPr>
            <a:lvl7pPr marL="11338469" indent="0">
              <a:buNone/>
              <a:defRPr sz="4133"/>
            </a:lvl7pPr>
            <a:lvl8pPr marL="13228213" indent="0">
              <a:buNone/>
              <a:defRPr sz="4133"/>
            </a:lvl8pPr>
            <a:lvl9pPr marL="15117958" indent="0">
              <a:buNone/>
              <a:defRPr sz="41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37C1-7EFF-435E-903F-21F19FC73CC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A035-7FDC-4B4C-9A24-54BFA7FD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5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8317" y="1889760"/>
            <a:ext cx="12681465" cy="6614160"/>
          </a:xfrm>
        </p:spPr>
        <p:txBody>
          <a:bodyPr anchor="b"/>
          <a:lstStyle>
            <a:lvl1pPr>
              <a:defRPr sz="132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715781" y="4081363"/>
            <a:ext cx="19905345" cy="20144317"/>
          </a:xfrm>
        </p:spPr>
        <p:txBody>
          <a:bodyPr anchor="t"/>
          <a:lstStyle>
            <a:lvl1pPr marL="0" indent="0">
              <a:buNone/>
              <a:defRPr sz="13227"/>
            </a:lvl1pPr>
            <a:lvl2pPr marL="1889745" indent="0">
              <a:buNone/>
              <a:defRPr sz="11573"/>
            </a:lvl2pPr>
            <a:lvl3pPr marL="3779490" indent="0">
              <a:buNone/>
              <a:defRPr sz="9920"/>
            </a:lvl3pPr>
            <a:lvl4pPr marL="5669234" indent="0">
              <a:buNone/>
              <a:defRPr sz="8267"/>
            </a:lvl4pPr>
            <a:lvl5pPr marL="7558979" indent="0">
              <a:buNone/>
              <a:defRPr sz="8267"/>
            </a:lvl5pPr>
            <a:lvl6pPr marL="9448724" indent="0">
              <a:buNone/>
              <a:defRPr sz="8267"/>
            </a:lvl6pPr>
            <a:lvl7pPr marL="11338469" indent="0">
              <a:buNone/>
              <a:defRPr sz="8267"/>
            </a:lvl7pPr>
            <a:lvl8pPr marL="13228213" indent="0">
              <a:buNone/>
              <a:defRPr sz="8267"/>
            </a:lvl8pPr>
            <a:lvl9pPr marL="15117958" indent="0">
              <a:buNone/>
              <a:defRPr sz="82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08317" y="8503920"/>
            <a:ext cx="12681465" cy="15754564"/>
          </a:xfrm>
        </p:spPr>
        <p:txBody>
          <a:bodyPr/>
          <a:lstStyle>
            <a:lvl1pPr marL="0" indent="0">
              <a:buNone/>
              <a:defRPr sz="6613"/>
            </a:lvl1pPr>
            <a:lvl2pPr marL="1889745" indent="0">
              <a:buNone/>
              <a:defRPr sz="5787"/>
            </a:lvl2pPr>
            <a:lvl3pPr marL="3779490" indent="0">
              <a:buNone/>
              <a:defRPr sz="4960"/>
            </a:lvl3pPr>
            <a:lvl4pPr marL="5669234" indent="0">
              <a:buNone/>
              <a:defRPr sz="4133"/>
            </a:lvl4pPr>
            <a:lvl5pPr marL="7558979" indent="0">
              <a:buNone/>
              <a:defRPr sz="4133"/>
            </a:lvl5pPr>
            <a:lvl6pPr marL="9448724" indent="0">
              <a:buNone/>
              <a:defRPr sz="4133"/>
            </a:lvl6pPr>
            <a:lvl7pPr marL="11338469" indent="0">
              <a:buNone/>
              <a:defRPr sz="4133"/>
            </a:lvl7pPr>
            <a:lvl8pPr marL="13228213" indent="0">
              <a:buNone/>
              <a:defRPr sz="4133"/>
            </a:lvl8pPr>
            <a:lvl9pPr marL="15117958" indent="0">
              <a:buNone/>
              <a:defRPr sz="41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37C1-7EFF-435E-903F-21F19FC73CC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A035-7FDC-4B4C-9A24-54BFA7FD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5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03195" y="1509189"/>
            <a:ext cx="33912810" cy="5478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3195" y="7545917"/>
            <a:ext cx="33912810" cy="17985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03195" y="26272920"/>
            <a:ext cx="8846820" cy="150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E37C1-7EFF-435E-903F-21F19FC73CC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024485" y="26272920"/>
            <a:ext cx="13270230" cy="150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769185" y="26272920"/>
            <a:ext cx="8846820" cy="150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6A035-7FDC-4B4C-9A24-54BFA7FD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0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779490" rtl="0" eaLnBrk="1" latinLnBrk="0" hangingPunct="1">
        <a:lnSpc>
          <a:spcPct val="90000"/>
        </a:lnSpc>
        <a:spcBef>
          <a:spcPct val="0"/>
        </a:spcBef>
        <a:buNone/>
        <a:defRPr sz="181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4872" indent="-944872" algn="l" defTabSz="3779490" rtl="0" eaLnBrk="1" latinLnBrk="0" hangingPunct="1">
        <a:lnSpc>
          <a:spcPct val="90000"/>
        </a:lnSpc>
        <a:spcBef>
          <a:spcPts val="4133"/>
        </a:spcBef>
        <a:buFont typeface="Arial" panose="020B0604020202020204" pitchFamily="34" charset="0"/>
        <a:buChar char="•"/>
        <a:defRPr sz="11573" kern="1200">
          <a:solidFill>
            <a:schemeClr val="tx1"/>
          </a:solidFill>
          <a:latin typeface="+mn-lt"/>
          <a:ea typeface="+mn-ea"/>
          <a:cs typeface="+mn-cs"/>
        </a:defRPr>
      </a:lvl1pPr>
      <a:lvl2pPr marL="2834617" indent="-944872" algn="l" defTabSz="3779490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9920" kern="1200">
          <a:solidFill>
            <a:schemeClr val="tx1"/>
          </a:solidFill>
          <a:latin typeface="+mn-lt"/>
          <a:ea typeface="+mn-ea"/>
          <a:cs typeface="+mn-cs"/>
        </a:defRPr>
      </a:lvl2pPr>
      <a:lvl3pPr marL="4724362" indent="-944872" algn="l" defTabSz="3779490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8267" kern="1200">
          <a:solidFill>
            <a:schemeClr val="tx1"/>
          </a:solidFill>
          <a:latin typeface="+mn-lt"/>
          <a:ea typeface="+mn-ea"/>
          <a:cs typeface="+mn-cs"/>
        </a:defRPr>
      </a:lvl3pPr>
      <a:lvl4pPr marL="6614107" indent="-944872" algn="l" defTabSz="3779490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0" kern="1200">
          <a:solidFill>
            <a:schemeClr val="tx1"/>
          </a:solidFill>
          <a:latin typeface="+mn-lt"/>
          <a:ea typeface="+mn-ea"/>
          <a:cs typeface="+mn-cs"/>
        </a:defRPr>
      </a:lvl4pPr>
      <a:lvl5pPr marL="8503851" indent="-944872" algn="l" defTabSz="3779490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0" kern="1200">
          <a:solidFill>
            <a:schemeClr val="tx1"/>
          </a:solidFill>
          <a:latin typeface="+mn-lt"/>
          <a:ea typeface="+mn-ea"/>
          <a:cs typeface="+mn-cs"/>
        </a:defRPr>
      </a:lvl5pPr>
      <a:lvl6pPr marL="10393596" indent="-944872" algn="l" defTabSz="3779490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0" kern="1200">
          <a:solidFill>
            <a:schemeClr val="tx1"/>
          </a:solidFill>
          <a:latin typeface="+mn-lt"/>
          <a:ea typeface="+mn-ea"/>
          <a:cs typeface="+mn-cs"/>
        </a:defRPr>
      </a:lvl6pPr>
      <a:lvl7pPr marL="12283341" indent="-944872" algn="l" defTabSz="3779490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0" kern="1200">
          <a:solidFill>
            <a:schemeClr val="tx1"/>
          </a:solidFill>
          <a:latin typeface="+mn-lt"/>
          <a:ea typeface="+mn-ea"/>
          <a:cs typeface="+mn-cs"/>
        </a:defRPr>
      </a:lvl7pPr>
      <a:lvl8pPr marL="14173086" indent="-944872" algn="l" defTabSz="3779490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0" kern="1200">
          <a:solidFill>
            <a:schemeClr val="tx1"/>
          </a:solidFill>
          <a:latin typeface="+mn-lt"/>
          <a:ea typeface="+mn-ea"/>
          <a:cs typeface="+mn-cs"/>
        </a:defRPr>
      </a:lvl8pPr>
      <a:lvl9pPr marL="16062830" indent="-944872" algn="l" defTabSz="3779490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79490" rtl="0" eaLnBrk="1" latinLnBrk="0" hangingPunct="1">
        <a:defRPr sz="7440" kern="1200">
          <a:solidFill>
            <a:schemeClr val="tx1"/>
          </a:solidFill>
          <a:latin typeface="+mn-lt"/>
          <a:ea typeface="+mn-ea"/>
          <a:cs typeface="+mn-cs"/>
        </a:defRPr>
      </a:lvl1pPr>
      <a:lvl2pPr marL="1889745" algn="l" defTabSz="3779490" rtl="0" eaLnBrk="1" latinLnBrk="0" hangingPunct="1">
        <a:defRPr sz="7440" kern="1200">
          <a:solidFill>
            <a:schemeClr val="tx1"/>
          </a:solidFill>
          <a:latin typeface="+mn-lt"/>
          <a:ea typeface="+mn-ea"/>
          <a:cs typeface="+mn-cs"/>
        </a:defRPr>
      </a:lvl2pPr>
      <a:lvl3pPr marL="3779490" algn="l" defTabSz="3779490" rtl="0" eaLnBrk="1" latinLnBrk="0" hangingPunct="1">
        <a:defRPr sz="7440" kern="1200">
          <a:solidFill>
            <a:schemeClr val="tx1"/>
          </a:solidFill>
          <a:latin typeface="+mn-lt"/>
          <a:ea typeface="+mn-ea"/>
          <a:cs typeface="+mn-cs"/>
        </a:defRPr>
      </a:lvl3pPr>
      <a:lvl4pPr marL="5669234" algn="l" defTabSz="3779490" rtl="0" eaLnBrk="1" latinLnBrk="0" hangingPunct="1">
        <a:defRPr sz="7440" kern="1200">
          <a:solidFill>
            <a:schemeClr val="tx1"/>
          </a:solidFill>
          <a:latin typeface="+mn-lt"/>
          <a:ea typeface="+mn-ea"/>
          <a:cs typeface="+mn-cs"/>
        </a:defRPr>
      </a:lvl4pPr>
      <a:lvl5pPr marL="7558979" algn="l" defTabSz="3779490" rtl="0" eaLnBrk="1" latinLnBrk="0" hangingPunct="1">
        <a:defRPr sz="7440" kern="1200">
          <a:solidFill>
            <a:schemeClr val="tx1"/>
          </a:solidFill>
          <a:latin typeface="+mn-lt"/>
          <a:ea typeface="+mn-ea"/>
          <a:cs typeface="+mn-cs"/>
        </a:defRPr>
      </a:lvl5pPr>
      <a:lvl6pPr marL="9448724" algn="l" defTabSz="3779490" rtl="0" eaLnBrk="1" latinLnBrk="0" hangingPunct="1">
        <a:defRPr sz="7440" kern="1200">
          <a:solidFill>
            <a:schemeClr val="tx1"/>
          </a:solidFill>
          <a:latin typeface="+mn-lt"/>
          <a:ea typeface="+mn-ea"/>
          <a:cs typeface="+mn-cs"/>
        </a:defRPr>
      </a:lvl6pPr>
      <a:lvl7pPr marL="11338469" algn="l" defTabSz="3779490" rtl="0" eaLnBrk="1" latinLnBrk="0" hangingPunct="1">
        <a:defRPr sz="7440" kern="1200">
          <a:solidFill>
            <a:schemeClr val="tx1"/>
          </a:solidFill>
          <a:latin typeface="+mn-lt"/>
          <a:ea typeface="+mn-ea"/>
          <a:cs typeface="+mn-cs"/>
        </a:defRPr>
      </a:lvl7pPr>
      <a:lvl8pPr marL="13228213" algn="l" defTabSz="3779490" rtl="0" eaLnBrk="1" latinLnBrk="0" hangingPunct="1">
        <a:defRPr sz="7440" kern="1200">
          <a:solidFill>
            <a:schemeClr val="tx1"/>
          </a:solidFill>
          <a:latin typeface="+mn-lt"/>
          <a:ea typeface="+mn-ea"/>
          <a:cs typeface="+mn-cs"/>
        </a:defRPr>
      </a:lvl8pPr>
      <a:lvl9pPr marL="15117958" algn="l" defTabSz="3779490" rtl="0" eaLnBrk="1" latinLnBrk="0" hangingPunct="1">
        <a:defRPr sz="7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oprc.iums.ac.ir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9999"/>
            </a:gs>
            <a:gs pos="70130">
              <a:schemeClr val="bg1"/>
            </a:gs>
            <a:gs pos="90905">
              <a:schemeClr val="accent1">
                <a:lumMod val="20000"/>
                <a:lumOff val="80000"/>
              </a:schemeClr>
            </a:gs>
            <a:gs pos="38000">
              <a:schemeClr val="accent1">
                <a:lumMod val="20000"/>
                <a:lumOff val="80000"/>
              </a:schemeClr>
            </a:gs>
            <a:gs pos="85000">
              <a:schemeClr val="bg1"/>
            </a:gs>
            <a:gs pos="100000">
              <a:srgbClr val="0099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/>
          <p:cNvSpPr/>
          <p:nvPr/>
        </p:nvSpPr>
        <p:spPr>
          <a:xfrm>
            <a:off x="12627124" y="5008684"/>
            <a:ext cx="13797727" cy="22156616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r" rtl="1"/>
            <a:r>
              <a:rPr lang="fa-IR" sz="6600" smtClean="0">
                <a:cs typeface="B Nazanin" panose="00000400000000000000" pitchFamily="2" charset="-78"/>
              </a:rPr>
              <a:t>پیشگیری براساس برنامه ملی سرطان</a:t>
            </a:r>
            <a:endParaRPr lang="en-US" sz="6600" smtClean="0">
              <a:cs typeface="B Nazanin" panose="00000400000000000000" pitchFamily="2" charset="-78"/>
            </a:endParaRPr>
          </a:p>
          <a:p>
            <a:pPr lvl="0" algn="r" rtl="1"/>
            <a:r>
              <a:rPr lang="fa-IR" sz="6600" smtClean="0">
                <a:cs typeface="B Nazanin" panose="00000400000000000000" pitchFamily="2" charset="-78"/>
              </a:rPr>
              <a:t>اپیدمیولوژی سرطان و تقویت نظام ثبت سرطان</a:t>
            </a:r>
            <a:endParaRPr lang="en-US" sz="6600" smtClean="0">
              <a:cs typeface="B Nazanin" panose="00000400000000000000" pitchFamily="2" charset="-78"/>
            </a:endParaRPr>
          </a:p>
          <a:p>
            <a:pPr lvl="0" algn="r" rtl="1"/>
            <a:r>
              <a:rPr lang="fa-IR" sz="6600" smtClean="0">
                <a:cs typeface="B Nazanin" panose="00000400000000000000" pitchFamily="2" charset="-78"/>
              </a:rPr>
              <a:t>مراقبتهای حمایتی و تسکینی در بیماران مبتلا به سرطان و توجه به خانواده های بیماران</a:t>
            </a:r>
            <a:endParaRPr lang="en-US" sz="6600" smtClean="0">
              <a:cs typeface="B Nazanin" panose="00000400000000000000" pitchFamily="2" charset="-78"/>
            </a:endParaRPr>
          </a:p>
          <a:p>
            <a:pPr lvl="0" algn="r" rtl="1"/>
            <a:r>
              <a:rPr lang="fa-IR" sz="6600" smtClean="0">
                <a:cs typeface="B Nazanin" panose="00000400000000000000" pitchFamily="2" charset="-78"/>
              </a:rPr>
              <a:t>بهبود کیفیت زندگی بیماران مبتلا به سرطان</a:t>
            </a:r>
            <a:endParaRPr lang="en-US" sz="6600" dirty="0">
              <a:cs typeface="B Nazanin" panose="000004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050" y="4985238"/>
            <a:ext cx="12363450" cy="22250400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6527428" y="4961792"/>
            <a:ext cx="12758435" cy="22156616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5105400" y="4885592"/>
            <a:ext cx="34213800" cy="3810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600200" y="0"/>
            <a:ext cx="0" cy="492369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105400" y="0"/>
            <a:ext cx="0" cy="492369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9050" y="4923692"/>
            <a:ext cx="1581150" cy="381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38300" y="0"/>
            <a:ext cx="3429000" cy="5981700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1630680" y="0"/>
            <a:ext cx="7620" cy="4953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064369" y="38100"/>
            <a:ext cx="0" cy="492369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19050" y="4961792"/>
            <a:ext cx="1581150" cy="381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143501" y="4319278"/>
            <a:ext cx="34366200" cy="105508"/>
          </a:xfrm>
          <a:prstGeom prst="line">
            <a:avLst/>
          </a:prstGeom>
          <a:ln w="76200"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2452838" y="4885592"/>
            <a:ext cx="0" cy="221654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2519452" y="4961792"/>
            <a:ext cx="0" cy="221654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6465882" y="4953000"/>
            <a:ext cx="0" cy="221654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6"/>
          <p:cNvSpPr txBox="1">
            <a:spLocks noChangeArrowheads="1"/>
          </p:cNvSpPr>
          <p:nvPr/>
        </p:nvSpPr>
        <p:spPr bwMode="auto">
          <a:xfrm>
            <a:off x="10674885" y="1686785"/>
            <a:ext cx="21789843" cy="13234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125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115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10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en-US" sz="6000" b="1" dirty="0">
                <a:solidFill>
                  <a:srgbClr val="C00000"/>
                </a:solidFill>
                <a:latin typeface="Arial Narrow" panose="020B0606020202030204" pitchFamily="34" charset="0"/>
                <a:cs typeface="B Titr" panose="00000700000000000000" pitchFamily="2" charset="-78"/>
              </a:rPr>
              <a:t>همایش </a:t>
            </a:r>
            <a:r>
              <a:rPr lang="fa-IR" altLang="en-US" sz="60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B Titr" panose="00000700000000000000" pitchFamily="2" charset="-78"/>
              </a:rPr>
              <a:t>مراکز تحقیقاتی علوم پایه دانشگاه های علوم پزشکی کشور</a:t>
            </a:r>
            <a:endParaRPr lang="fa-IR" altLang="en-US" sz="6000" b="1" dirty="0">
              <a:solidFill>
                <a:srgbClr val="C00000"/>
              </a:solidFill>
              <a:latin typeface="Arial Narrow" panose="020B0606020202030204" pitchFamily="34" charset="0"/>
              <a:cs typeface="B Titr" panose="00000700000000000000" pitchFamily="2" charset="-7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fa-IR" altLang="en-US" sz="800" b="1" dirty="0">
              <a:solidFill>
                <a:srgbClr val="C00000"/>
              </a:solidFill>
              <a:latin typeface="Arial Narrow" panose="020B0606020202030204" pitchFamily="34" charset="0"/>
              <a:cs typeface="B Nazanin" panose="00000400000000000000" pitchFamily="2" charset="-7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fa-IR" altLang="en-US" sz="1200" b="1" dirty="0">
              <a:solidFill>
                <a:srgbClr val="C00000"/>
              </a:solidFill>
              <a:latin typeface="Arial Narrow" panose="020B0606020202030204" pitchFamily="34" charset="0"/>
              <a:cs typeface="B Nazanin" panose="00000400000000000000" pitchFamily="2" charset="-78"/>
            </a:endParaRPr>
          </a:p>
        </p:txBody>
      </p:sp>
      <p:sp>
        <p:nvSpPr>
          <p:cNvPr id="47" name="TextBox 2"/>
          <p:cNvSpPr txBox="1">
            <a:spLocks noChangeArrowheads="1"/>
          </p:cNvSpPr>
          <p:nvPr/>
        </p:nvSpPr>
        <p:spPr bwMode="auto">
          <a:xfrm>
            <a:off x="26527428" y="27452333"/>
            <a:ext cx="1246793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125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115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10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just" rtl="1">
              <a:spcBef>
                <a:spcPct val="0"/>
              </a:spcBef>
              <a:buClrTx/>
              <a:buSzTx/>
              <a:buNone/>
            </a:pPr>
            <a:r>
              <a:rPr lang="fa-IR" altLang="en-US" sz="4800" dirty="0" smtClean="0">
                <a:solidFill>
                  <a:schemeClr val="bg1"/>
                </a:solidFill>
                <a:latin typeface="Arial Narrow" panose="020B0606020202030204" pitchFamily="34" charset="0"/>
                <a:cs typeface="B Titr" panose="00000700000000000000" pitchFamily="2" charset="-78"/>
              </a:rPr>
              <a:t>آدرس سایت </a:t>
            </a:r>
            <a:r>
              <a:rPr 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http://oprc.iums.ac.ir</a:t>
            </a:r>
            <a:endParaRPr lang="fa-IR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3600" dirty="0">
              <a:solidFill>
                <a:schemeClr val="bg1"/>
              </a:solidFill>
              <a:latin typeface="Arial Narrow" panose="020B0606020202030204" pitchFamily="34" charset="0"/>
              <a:cs typeface="B Titr" panose="00000700000000000000" pitchFamily="2" charset="-78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3798" y="14083577"/>
            <a:ext cx="9066401" cy="1153567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997" y="7039863"/>
            <a:ext cx="8510977" cy="1082897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067" y="20215793"/>
            <a:ext cx="8542907" cy="108696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4134" y="5213414"/>
            <a:ext cx="9066401" cy="1153567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0630" y="16056940"/>
            <a:ext cx="9066401" cy="1153567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78" name="TextBox 6"/>
          <p:cNvSpPr txBox="1">
            <a:spLocks noChangeArrowheads="1"/>
          </p:cNvSpPr>
          <p:nvPr/>
        </p:nvSpPr>
        <p:spPr bwMode="auto">
          <a:xfrm>
            <a:off x="15847296" y="3039532"/>
            <a:ext cx="11445019" cy="112582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125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115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10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en-US" sz="6716" b="1" dirty="0" smtClean="0">
                <a:solidFill>
                  <a:srgbClr val="002060"/>
                </a:solidFill>
                <a:latin typeface="Arial Narrow" panose="020B0606020202030204" pitchFamily="34" charset="0"/>
                <a:cs typeface="B Titr" panose="00000700000000000000" pitchFamily="2" charset="-78"/>
              </a:rPr>
              <a:t>مرکز تحقیقات</a:t>
            </a:r>
            <a:r>
              <a:rPr lang="fa-IR" altLang="en-US" sz="6716" b="1" dirty="0">
                <a:solidFill>
                  <a:srgbClr val="002060"/>
                </a:solidFill>
                <a:latin typeface="Arial Narrow" panose="020B0606020202030204" pitchFamily="34" charset="0"/>
                <a:cs typeface="B Titr" panose="00000700000000000000" pitchFamily="2" charset="-78"/>
              </a:rPr>
              <a:t> </a:t>
            </a:r>
            <a:r>
              <a:rPr lang="fa-IR" altLang="en-US" sz="6716" b="1" dirty="0" smtClean="0">
                <a:solidFill>
                  <a:srgbClr val="002060"/>
                </a:solidFill>
                <a:latin typeface="Arial Narrow" panose="020B0606020202030204" pitchFamily="34" charset="0"/>
                <a:cs typeface="B Titr" panose="00000700000000000000" pitchFamily="2" charset="-78"/>
              </a:rPr>
              <a:t>آسیب شناسی و سرطان</a:t>
            </a:r>
            <a:endParaRPr lang="en-US" altLang="en-US" sz="6716" b="1" dirty="0">
              <a:solidFill>
                <a:srgbClr val="002060"/>
              </a:solidFill>
              <a:latin typeface="Arial Narrow" panose="020B0606020202030204" pitchFamily="34" charset="0"/>
              <a:cs typeface="B Titr" panose="00000700000000000000" pitchFamily="2" charset="-78"/>
            </a:endParaRPr>
          </a:p>
        </p:txBody>
      </p:sp>
      <p:sp>
        <p:nvSpPr>
          <p:cNvPr id="81" name="TextBox 2"/>
          <p:cNvSpPr txBox="1">
            <a:spLocks noChangeArrowheads="1"/>
          </p:cNvSpPr>
          <p:nvPr/>
        </p:nvSpPr>
        <p:spPr bwMode="auto">
          <a:xfrm>
            <a:off x="32230746" y="5384394"/>
            <a:ext cx="4106168" cy="707886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125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115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10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just" rt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en-US" sz="4000" b="1" dirty="0">
                <a:latin typeface="Arial Narrow" panose="020B0606020202030204" pitchFamily="34" charset="0"/>
                <a:cs typeface="B Titr" panose="00000700000000000000" pitchFamily="2" charset="-78"/>
              </a:rPr>
              <a:t>معرفی مرکز تحقیقات </a:t>
            </a:r>
            <a:endParaRPr lang="en-US" altLang="en-US" sz="4000" b="1" dirty="0">
              <a:latin typeface="Arial Narrow" panose="020B0606020202030204" pitchFamily="34" charset="0"/>
              <a:cs typeface="B Titr" panose="00000700000000000000" pitchFamily="2" charset="-78"/>
            </a:endParaRPr>
          </a:p>
        </p:txBody>
      </p:sp>
      <p:sp>
        <p:nvSpPr>
          <p:cNvPr id="83" name="TextBox 2"/>
          <p:cNvSpPr txBox="1">
            <a:spLocks noChangeArrowheads="1"/>
          </p:cNvSpPr>
          <p:nvPr/>
        </p:nvSpPr>
        <p:spPr bwMode="auto">
          <a:xfrm>
            <a:off x="5143501" y="20470311"/>
            <a:ext cx="3012579" cy="707886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125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115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10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just" rt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en-US" sz="4000" b="1" dirty="0">
                <a:latin typeface="Arial Narrow" panose="020B0606020202030204" pitchFamily="34" charset="0"/>
                <a:cs typeface="B Titr" panose="00000700000000000000" pitchFamily="2" charset="-78"/>
              </a:rPr>
              <a:t>اطلاعات تماس</a:t>
            </a:r>
            <a:endParaRPr lang="en-US" altLang="en-US" sz="4000" b="1" dirty="0">
              <a:latin typeface="Arial Narrow" panose="020B0606020202030204" pitchFamily="34" charset="0"/>
              <a:cs typeface="B Titr" panose="00000700000000000000" pitchFamily="2" charset="-78"/>
            </a:endParaRPr>
          </a:p>
        </p:txBody>
      </p:sp>
      <p:sp>
        <p:nvSpPr>
          <p:cNvPr id="84" name="TextBox 6"/>
          <p:cNvSpPr txBox="1">
            <a:spLocks noChangeArrowheads="1"/>
          </p:cNvSpPr>
          <p:nvPr/>
        </p:nvSpPr>
        <p:spPr bwMode="auto">
          <a:xfrm>
            <a:off x="241111" y="21369507"/>
            <a:ext cx="11983050" cy="816287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125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115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10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just" rtl="1">
              <a:buNone/>
            </a:pPr>
            <a:r>
              <a:rPr lang="fa-IR" sz="5000" b="1" u="sng" dirty="0" smtClean="0">
                <a:latin typeface="Arial Narrow" panose="020B0606020202030204" pitchFamily="34" charset="0"/>
                <a:cs typeface="B Nazanin" panose="00000400000000000000" pitchFamily="2" charset="-78"/>
              </a:rPr>
              <a:t>آدرس </a:t>
            </a:r>
            <a:r>
              <a:rPr lang="fa-IR" sz="5000" b="1" u="sng" dirty="0">
                <a:latin typeface="Arial Narrow" panose="020B0606020202030204" pitchFamily="34" charset="0"/>
                <a:cs typeface="B Nazanin" panose="00000400000000000000" pitchFamily="2" charset="-78"/>
              </a:rPr>
              <a:t>دفتر مرکزی:  </a:t>
            </a:r>
            <a:endParaRPr lang="en-US" sz="5000" b="1" u="sng" dirty="0">
              <a:latin typeface="Arial Narrow" panose="020B0606020202030204" pitchFamily="34" charset="0"/>
              <a:cs typeface="B Nazanin" panose="00000400000000000000" pitchFamily="2" charset="-78"/>
            </a:endParaRPr>
          </a:p>
          <a:p>
            <a:pPr algn="just" rtl="1">
              <a:buNone/>
            </a:pPr>
            <a:r>
              <a:rPr lang="fa-IR" sz="5000" dirty="0" smtClean="0">
                <a:latin typeface="Arial Narrow" panose="020B0606020202030204" pitchFamily="34" charset="0"/>
                <a:cs typeface="B Nazanin" panose="00000400000000000000" pitchFamily="2" charset="-78"/>
              </a:rPr>
              <a:t>تهران، بزرگراه شهید همت، دانشگاه علوم پزشکی ایران، دانشکده پزشکی، طبقه اول، گروه پاتولوژی، مرکز تحقیقات آسیب شناسی و سرطان</a:t>
            </a:r>
            <a:endParaRPr lang="en-US" sz="5000" dirty="0" smtClean="0">
              <a:latin typeface="Arial Narrow" panose="020B0606020202030204" pitchFamily="34" charset="0"/>
              <a:cs typeface="B Nazanin" panose="00000400000000000000" pitchFamily="2" charset="-78"/>
            </a:endParaRPr>
          </a:p>
          <a:p>
            <a:pPr algn="just" rtl="1">
              <a:buNone/>
            </a:pPr>
            <a:r>
              <a:rPr lang="fa-IR" sz="5000" b="1" u="sng" dirty="0" smtClean="0">
                <a:latin typeface="Arial Narrow" panose="020B0606020202030204" pitchFamily="34" charset="0"/>
                <a:cs typeface="B Nazanin" panose="00000400000000000000" pitchFamily="2" charset="-78"/>
              </a:rPr>
              <a:t>شماره  تلفن/فاکس : </a:t>
            </a:r>
            <a:r>
              <a:rPr lang="fa-IR" sz="5000" dirty="0" smtClean="0">
                <a:latin typeface="Arial Narrow" panose="020B0606020202030204" pitchFamily="34" charset="0"/>
                <a:cs typeface="B Nazanin" panose="00000400000000000000" pitchFamily="2" charset="-78"/>
              </a:rPr>
              <a:t>86703212/ 86703211-021</a:t>
            </a:r>
            <a:endParaRPr lang="en-US" sz="5000" dirty="0">
              <a:latin typeface="Arial Narrow" panose="020B0606020202030204" pitchFamily="34" charset="0"/>
              <a:cs typeface="B Nazanin" panose="00000400000000000000" pitchFamily="2" charset="-78"/>
            </a:endParaRPr>
          </a:p>
          <a:p>
            <a:pPr algn="just" rtl="1">
              <a:buNone/>
            </a:pPr>
            <a:r>
              <a:rPr lang="fa-IR" sz="5000" dirty="0" smtClean="0">
                <a:latin typeface="Arial Narrow" panose="020B0606020202030204" pitchFamily="34" charset="0"/>
                <a:cs typeface="B Nazanin" panose="00000400000000000000" pitchFamily="2" charset="-78"/>
              </a:rPr>
              <a:t>واتس آپ (دکتر المیرا قیطانچی):    09376607194                                                                   </a:t>
            </a:r>
            <a:endParaRPr lang="en-US" sz="5000" dirty="0">
              <a:latin typeface="Arial Narrow" panose="020B0606020202030204" pitchFamily="34" charset="0"/>
              <a:cs typeface="B Nazanin" panose="00000400000000000000" pitchFamily="2" charset="-78"/>
            </a:endParaRPr>
          </a:p>
          <a:p>
            <a:pPr algn="just" rtl="1">
              <a:spcBef>
                <a:spcPct val="0"/>
              </a:spcBef>
              <a:buClrTx/>
              <a:buSzTx/>
              <a:buNone/>
            </a:pPr>
            <a:r>
              <a:rPr lang="fa-IR" sz="5000" b="1" dirty="0" smtClean="0">
                <a:latin typeface="Arial Narrow" panose="020B0606020202030204" pitchFamily="34" charset="0"/>
                <a:cs typeface="B Nazanin" panose="00000400000000000000" pitchFamily="2" charset="-78"/>
              </a:rPr>
              <a:t>وب </a:t>
            </a:r>
            <a:r>
              <a:rPr lang="fa-IR" sz="5000" b="1" dirty="0">
                <a:latin typeface="Arial Narrow" panose="020B0606020202030204" pitchFamily="34" charset="0"/>
                <a:cs typeface="B Nazanin" panose="00000400000000000000" pitchFamily="2" charset="-78"/>
              </a:rPr>
              <a:t>سایت :</a:t>
            </a:r>
            <a:r>
              <a:rPr lang="en-US" sz="5000" b="1" dirty="0">
                <a:latin typeface="Arial Narrow" panose="020B0606020202030204" pitchFamily="34" charset="0"/>
                <a:cs typeface="B Nazanin" panose="00000400000000000000" pitchFamily="2" charset="-78"/>
              </a:rPr>
              <a:t> </a:t>
            </a:r>
            <a:r>
              <a:rPr lang="en-US" sz="50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en-US" sz="5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oprc.iums.ac.ir</a:t>
            </a:r>
            <a:endParaRPr lang="fa-IR" sz="5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>
              <a:spcBef>
                <a:spcPct val="0"/>
              </a:spcBef>
              <a:buClrTx/>
              <a:buSzTx/>
              <a:buNone/>
            </a:pPr>
            <a:endParaRPr lang="fa-IR" alt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>
              <a:spcBef>
                <a:spcPct val="0"/>
              </a:spcBef>
              <a:buClrTx/>
              <a:buSzTx/>
              <a:buNone/>
            </a:pPr>
            <a:endParaRPr lang="fa-IR" altLang="en-US" sz="36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>
              <a:spcBef>
                <a:spcPct val="0"/>
              </a:spcBef>
              <a:buClrTx/>
              <a:buSzTx/>
              <a:buNone/>
            </a:pPr>
            <a:endParaRPr lang="fa-IR" altLang="en-US" sz="3400" b="1" dirty="0">
              <a:latin typeface="Arial Narrow" panose="020B0606020202030204" pitchFamily="34" charset="0"/>
              <a:cs typeface="B Nazanin" panose="00000400000000000000" pitchFamily="2" charset="-78"/>
            </a:endParaRPr>
          </a:p>
          <a:p>
            <a:pPr algn="just" rt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162" b="1" dirty="0" smtClean="0">
              <a:latin typeface="Arial Narrow" panose="020B0606020202030204" pitchFamily="34" charset="0"/>
              <a:cs typeface="B Nazanin" panose="00000400000000000000" pitchFamily="2" charset="-78"/>
            </a:endParaRPr>
          </a:p>
          <a:p>
            <a:pPr algn="just" rt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162" b="1" dirty="0">
              <a:latin typeface="Arial Narrow" panose="020B0606020202030204" pitchFamily="34" charset="0"/>
              <a:cs typeface="B Nazanin" panose="00000400000000000000" pitchFamily="2" charset="-78"/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26527428" y="4876800"/>
            <a:ext cx="0" cy="221654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2"/>
          <p:cNvSpPr txBox="1">
            <a:spLocks noChangeArrowheads="1"/>
          </p:cNvSpPr>
          <p:nvPr/>
        </p:nvSpPr>
        <p:spPr bwMode="auto">
          <a:xfrm>
            <a:off x="31092339" y="16330580"/>
            <a:ext cx="5783465" cy="707886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125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115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10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just" rt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en-US" sz="4000" b="1" dirty="0">
                <a:latin typeface="Arial Narrow" panose="020B0606020202030204" pitchFamily="34" charset="0"/>
                <a:cs typeface="B Titr" panose="00000700000000000000" pitchFamily="2" charset="-78"/>
              </a:rPr>
              <a:t>لاین تحقیقاتی مرکز تحقیقات </a:t>
            </a:r>
            <a:endParaRPr lang="en-US" altLang="en-US" sz="4000" b="1" dirty="0">
              <a:latin typeface="Arial Narrow" panose="020B0606020202030204" pitchFamily="34" charset="0"/>
              <a:cs typeface="B Titr" panose="00000700000000000000" pitchFamily="2" charset="-78"/>
            </a:endParaRPr>
          </a:p>
        </p:txBody>
      </p:sp>
      <p:sp>
        <p:nvSpPr>
          <p:cNvPr id="93" name="TextBox 6"/>
          <p:cNvSpPr txBox="1">
            <a:spLocks noChangeArrowheads="1"/>
          </p:cNvSpPr>
          <p:nvPr/>
        </p:nvSpPr>
        <p:spPr bwMode="auto">
          <a:xfrm>
            <a:off x="26787274" y="17016983"/>
            <a:ext cx="12498589" cy="1027390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125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115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10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just" rt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fa-IR" altLang="en-US" sz="1162" dirty="0">
              <a:ln w="0"/>
              <a:latin typeface="Arial Narrow" panose="020B0606020202030204" pitchFamily="34" charset="0"/>
              <a:cs typeface="B Nazanin" panose="00000400000000000000" pitchFamily="2" charset="-78"/>
            </a:endParaRPr>
          </a:p>
          <a:p>
            <a:pPr algn="just" rtl="1">
              <a:spcBef>
                <a:spcPct val="0"/>
              </a:spcBef>
              <a:buClrTx/>
              <a:buSzTx/>
              <a:buNone/>
            </a:pPr>
            <a:r>
              <a:rPr lang="fa-IR" altLang="en-US" sz="5000" b="1" u="sng" dirty="0">
                <a:latin typeface="Arial Narrow" panose="020B0606020202030204" pitchFamily="34" charset="0"/>
                <a:cs typeface="B Nazanin" panose="00000400000000000000" pitchFamily="2" charset="-78"/>
              </a:rPr>
              <a:t>چشم انداز</a:t>
            </a:r>
          </a:p>
          <a:p>
            <a:pPr algn="just" rtl="1">
              <a:spcBef>
                <a:spcPct val="0"/>
              </a:spcBef>
              <a:buClrTx/>
              <a:buSzTx/>
              <a:buNone/>
            </a:pPr>
            <a:r>
              <a:rPr lang="ar-SA" sz="5000" dirty="0" smtClean="0">
                <a:cs typeface="B Nazanin" panose="00000400000000000000" pitchFamily="2" charset="-78"/>
              </a:rPr>
              <a:t>انجام </a:t>
            </a:r>
            <a:r>
              <a:rPr lang="ar-SA" sz="5000" dirty="0">
                <a:cs typeface="B Nazanin" panose="00000400000000000000" pitchFamily="2" charset="-78"/>
              </a:rPr>
              <a:t>پژوهش های بنیادی</a:t>
            </a:r>
            <a:r>
              <a:rPr lang="fa-IR" sz="5000" dirty="0">
                <a:cs typeface="B Nazanin" panose="00000400000000000000" pitchFamily="2" charset="-78"/>
              </a:rPr>
              <a:t> و کاربردی</a:t>
            </a:r>
            <a:r>
              <a:rPr lang="ar-SA" sz="5000" dirty="0">
                <a:cs typeface="B Nazanin" panose="00000400000000000000" pitchFamily="2" charset="-78"/>
              </a:rPr>
              <a:t> در زمینه های پاتولوژی-علوم پایه، سلول های بنیادی سرطان، اپیدمیولوژی، بالینی و بینابینی </a:t>
            </a:r>
            <a:r>
              <a:rPr lang="en-US" sz="5000" dirty="0">
                <a:cs typeface="B Nazanin" panose="00000400000000000000" pitchFamily="2" charset="-78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(transitional) </a:t>
            </a:r>
            <a:r>
              <a:rPr lang="ar-SA" sz="5000" dirty="0">
                <a:cs typeface="B Nazanin" panose="00000400000000000000" pitchFamily="2" charset="-78"/>
              </a:rPr>
              <a:t>با هدف ارتقای دانش علمی و عملی در زمینه پیشگیری، تشخیص زودرس، درمان سرطان ها و ارائه خدمات مراقبت تسکینی و حمایتی به بیماران مبتلا به سرطان</a:t>
            </a:r>
            <a:endParaRPr lang="en-US" sz="5000" dirty="0">
              <a:cs typeface="B Nazanin" panose="00000400000000000000" pitchFamily="2" charset="-78"/>
            </a:endParaRPr>
          </a:p>
          <a:p>
            <a:pPr algn="just" rt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en-US" sz="5000" b="1" u="sng" dirty="0" smtClean="0">
                <a:latin typeface="Arial Narrow" panose="020B0606020202030204" pitchFamily="34" charset="0"/>
                <a:cs typeface="B Nazanin" panose="00000400000000000000" pitchFamily="2" charset="-78"/>
              </a:rPr>
              <a:t>لاین تحقیقاتی</a:t>
            </a:r>
            <a:endParaRPr lang="fa-IR" altLang="en-US" sz="5000" b="1" u="sng" dirty="0">
              <a:latin typeface="Arial Narrow" panose="020B0606020202030204" pitchFamily="34" charset="0"/>
              <a:cs typeface="B Nazanin" panose="00000400000000000000" pitchFamily="2" charset="-78"/>
            </a:endParaRPr>
          </a:p>
          <a:p>
            <a:pPr marL="571500" lvl="0" indent="-571500" algn="r" rtl="1">
              <a:buFont typeface="Wingdings" panose="05000000000000000000" pitchFamily="2" charset="2"/>
              <a:buChar char="v"/>
            </a:pPr>
            <a:r>
              <a:rPr lang="fa-IR" sz="5000" dirty="0" smtClean="0">
                <a:cs typeface="B Nazanin" panose="00000400000000000000" pitchFamily="2" charset="-78"/>
              </a:rPr>
              <a:t>پاتولوژی و مطالعات علوم پایه سرطان</a:t>
            </a:r>
          </a:p>
          <a:p>
            <a:pPr marL="571500" lvl="0" indent="-571500" algn="r" rtl="1">
              <a:buFont typeface="Wingdings" panose="05000000000000000000" pitchFamily="2" charset="2"/>
              <a:buChar char="v"/>
            </a:pPr>
            <a:r>
              <a:rPr lang="fa-IR" sz="5000" dirty="0" smtClean="0">
                <a:cs typeface="B Nazanin" panose="00000400000000000000" pitchFamily="2" charset="-78"/>
              </a:rPr>
              <a:t>سلول بنیادی سرطان</a:t>
            </a:r>
          </a:p>
          <a:p>
            <a:pPr marL="571500" lvl="0" indent="-571500" algn="r" rtl="1">
              <a:buFont typeface="Wingdings" panose="05000000000000000000" pitchFamily="2" charset="2"/>
              <a:buChar char="v"/>
            </a:pPr>
            <a:r>
              <a:rPr lang="fa-IR" sz="5000" dirty="0" smtClean="0">
                <a:cs typeface="B Nazanin" panose="00000400000000000000" pitchFamily="2" charset="-78"/>
              </a:rPr>
              <a:t>متاستاز و ریز محیط توموری</a:t>
            </a:r>
          </a:p>
          <a:p>
            <a:pPr marL="571500" lvl="0" indent="-571500" algn="r" rtl="1">
              <a:buFont typeface="Wingdings" panose="05000000000000000000" pitchFamily="2" charset="2"/>
              <a:buChar char="v"/>
            </a:pPr>
            <a:r>
              <a:rPr lang="fa-IR" sz="5000" dirty="0" smtClean="0">
                <a:cs typeface="B Nazanin" panose="00000400000000000000" pitchFamily="2" charset="-78"/>
              </a:rPr>
              <a:t>روش های مولکولی سرطان</a:t>
            </a:r>
          </a:p>
          <a:p>
            <a:pPr marL="571500" lvl="0" indent="-571500" algn="r" rtl="1">
              <a:buFont typeface="Wingdings" panose="05000000000000000000" pitchFamily="2" charset="2"/>
              <a:buChar char="v"/>
            </a:pPr>
            <a:r>
              <a:rPr lang="fa-IR" sz="5000" dirty="0" smtClean="0">
                <a:cs typeface="B Nazanin" panose="00000400000000000000" pitchFamily="2" charset="-78"/>
              </a:rPr>
              <a:t>بالینی</a:t>
            </a:r>
            <a:r>
              <a:rPr lang="fa-IR" sz="5000" dirty="0">
                <a:cs typeface="B Nazanin" panose="00000400000000000000" pitchFamily="2" charset="-78"/>
              </a:rPr>
              <a:t>، طب </a:t>
            </a:r>
            <a:r>
              <a:rPr lang="fa-IR" sz="5000" dirty="0" smtClean="0">
                <a:cs typeface="B Nazanin" panose="00000400000000000000" pitchFamily="2" charset="-78"/>
              </a:rPr>
              <a:t>تسکینی و اپیدمیولوژی سرطان</a:t>
            </a:r>
          </a:p>
        </p:txBody>
      </p:sp>
      <p:sp>
        <p:nvSpPr>
          <p:cNvPr id="94" name="TextBox 6"/>
          <p:cNvSpPr txBox="1">
            <a:spLocks noChangeArrowheads="1"/>
          </p:cNvSpPr>
          <p:nvPr/>
        </p:nvSpPr>
        <p:spPr bwMode="auto">
          <a:xfrm>
            <a:off x="12535294" y="15668996"/>
            <a:ext cx="13961361" cy="1101840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125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115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10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marL="685800" indent="-685800" algn="just" rtl="1"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بکارگیری دستگاه</a:t>
            </a:r>
            <a:r>
              <a:rPr lang="en-US" sz="5000" dirty="0">
                <a:cs typeface="B Nazanin" panose="00000400000000000000" pitchFamily="2" charset="-78"/>
              </a:rPr>
              <a:t>  Tissue Micro Array (TMA) </a:t>
            </a:r>
            <a:r>
              <a:rPr lang="ar-SA" sz="5000" dirty="0">
                <a:cs typeface="B Nazanin" panose="00000400000000000000" pitchFamily="2" charset="-78"/>
              </a:rPr>
              <a:t>در تحقیقات پاتولوژی بعنوان اولین  مرکز از سال ۱۳۸۷</a:t>
            </a:r>
            <a:endParaRPr lang="en-US" sz="5000" dirty="0">
              <a:cs typeface="B Nazanin" panose="00000400000000000000" pitchFamily="2" charset="-78"/>
            </a:endParaRPr>
          </a:p>
          <a:p>
            <a:pPr marL="685800" indent="-685800" algn="just" rtl="1"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بکارگیری روشهای جدید جداسازی و شناسایی سلولهای بنیادی سرطان و کشت سلولی</a:t>
            </a:r>
            <a:r>
              <a:rPr lang="en-US" sz="5000" dirty="0">
                <a:cs typeface="B Nazanin" panose="00000400000000000000" pitchFamily="2" charset="-78"/>
              </a:rPr>
              <a:t> </a:t>
            </a:r>
          </a:p>
          <a:p>
            <a:pPr marL="685800" indent="-685800" algn="just" rtl="1"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ست آپ تولید آنتی بادی مونوکلونال اختصاصی علیه مارکرهای سرطان وسلول های بنیادی سرطان</a:t>
            </a:r>
            <a:endParaRPr lang="en-US" sz="5000" dirty="0">
              <a:cs typeface="B Nazanin" panose="00000400000000000000" pitchFamily="2" charset="-78"/>
            </a:endParaRPr>
          </a:p>
          <a:p>
            <a:pPr marL="685800" indent="-685800" algn="just" rtl="1"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راه اندازی روش میکرو فلوئیدی جهت جداسازی اسفروئیدها</a:t>
            </a:r>
            <a:endParaRPr lang="en-US" sz="5000" dirty="0">
              <a:cs typeface="B Nazanin" panose="00000400000000000000" pitchFamily="2" charset="-78"/>
            </a:endParaRPr>
          </a:p>
          <a:p>
            <a:pPr marL="685800" indent="-685800" algn="just" rtl="1"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ست آپ و طراحی درمان های هدفمند بر اساس ایمونوتراپی (واکسن، مونوکلونال آنتی بادی های اختصاصی)</a:t>
            </a:r>
            <a:endParaRPr lang="en-US" sz="5000" dirty="0">
              <a:cs typeface="B Nazanin" panose="00000400000000000000" pitchFamily="2" charset="-78"/>
            </a:endParaRPr>
          </a:p>
          <a:p>
            <a:pPr marL="685800" indent="-685800" algn="just" rtl="1"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راه اندازی و بکارگیری روش‌های تشخیص بافتی</a:t>
            </a:r>
            <a:r>
              <a:rPr lang="en-US" sz="5000" dirty="0">
                <a:cs typeface="B Nazanin" panose="00000400000000000000" pitchFamily="2" charset="-78"/>
              </a:rPr>
              <a:t> IHC </a:t>
            </a:r>
            <a:r>
              <a:rPr lang="ar-SA" sz="5000" dirty="0">
                <a:cs typeface="B Nazanin" panose="00000400000000000000" pitchFamily="2" charset="-78"/>
              </a:rPr>
              <a:t>و</a:t>
            </a:r>
            <a:r>
              <a:rPr lang="en-US" sz="5000" dirty="0">
                <a:cs typeface="B Nazanin" panose="00000400000000000000" pitchFamily="2" charset="-78"/>
              </a:rPr>
              <a:t> CISH (Chromogenic In Situ Hybridization)</a:t>
            </a:r>
          </a:p>
          <a:p>
            <a:pPr marL="685800" indent="-685800" algn="just" rtl="1"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راه اندازی بانک بافت بویژه بصورت میکرواری</a:t>
            </a:r>
            <a:r>
              <a:rPr lang="en-US" sz="5000" dirty="0">
                <a:cs typeface="B Nazanin" panose="00000400000000000000" pitchFamily="2" charset="-78"/>
              </a:rPr>
              <a:t> (Tissue Bank/Nitrogen Bank</a:t>
            </a:r>
            <a:r>
              <a:rPr lang="en-US" sz="5000" dirty="0" smtClean="0">
                <a:cs typeface="B Nazanin" panose="00000400000000000000" pitchFamily="2" charset="-78"/>
              </a:rPr>
              <a:t>)</a:t>
            </a:r>
            <a:endParaRPr lang="en-US" sz="5000" dirty="0">
              <a:cs typeface="B Nazanin" panose="00000400000000000000" pitchFamily="2" charset="-78"/>
            </a:endParaRPr>
          </a:p>
        </p:txBody>
      </p:sp>
      <p:sp>
        <p:nvSpPr>
          <p:cNvPr id="44" name="TextBox 2"/>
          <p:cNvSpPr txBox="1">
            <a:spLocks noChangeArrowheads="1"/>
          </p:cNvSpPr>
          <p:nvPr/>
        </p:nvSpPr>
        <p:spPr bwMode="auto">
          <a:xfrm>
            <a:off x="18436912" y="14272970"/>
            <a:ext cx="4106168" cy="707886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125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115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10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just" rt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en-US" sz="4000" b="1" dirty="0" smtClean="0">
                <a:latin typeface="Arial Narrow" panose="020B0606020202030204" pitchFamily="34" charset="0"/>
                <a:cs typeface="B Titr" panose="00000700000000000000" pitchFamily="2" charset="-78"/>
              </a:rPr>
              <a:t>دستاوردها </a:t>
            </a:r>
            <a:endParaRPr lang="en-US" altLang="en-US" sz="3875" b="1" dirty="0">
              <a:latin typeface="Arial Narrow" panose="020B0606020202030204" pitchFamily="34" charset="0"/>
              <a:cs typeface="B Titr" panose="000007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9123" y="192766"/>
            <a:ext cx="1997077" cy="10962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4070" y="990151"/>
            <a:ext cx="4629575" cy="2779078"/>
          </a:xfrm>
          <a:prstGeom prst="rect">
            <a:avLst/>
          </a:prstGeom>
        </p:spPr>
      </p:pic>
      <p:sp>
        <p:nvSpPr>
          <p:cNvPr id="46" name="TextBox 2"/>
          <p:cNvSpPr txBox="1">
            <a:spLocks noChangeArrowheads="1"/>
          </p:cNvSpPr>
          <p:nvPr/>
        </p:nvSpPr>
        <p:spPr bwMode="auto">
          <a:xfrm>
            <a:off x="4903968" y="7211685"/>
            <a:ext cx="3022206" cy="707886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125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115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10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just" rt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en-US" sz="4000" b="1" dirty="0">
                <a:latin typeface="Arial Narrow" panose="020B0606020202030204" pitchFamily="34" charset="0"/>
                <a:cs typeface="B Titr" panose="00000700000000000000" pitchFamily="2" charset="-78"/>
              </a:rPr>
              <a:t>توانمندی ها</a:t>
            </a:r>
            <a:endParaRPr lang="en-US" altLang="en-US" sz="4000" b="1" dirty="0">
              <a:latin typeface="Arial Narrow" panose="020B0606020202030204" pitchFamily="34" charset="0"/>
              <a:cs typeface="B 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64077" y="4864423"/>
            <a:ext cx="13570119" cy="9694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spcBef>
                <a:spcPct val="0"/>
              </a:spcBef>
            </a:pPr>
            <a:r>
              <a:rPr lang="fa-IR" altLang="en-US" sz="5000" b="1" u="sng" dirty="0" smtClean="0">
                <a:latin typeface="Arial Narrow" panose="020B0606020202030204" pitchFamily="34" charset="0"/>
                <a:cs typeface="B Nazanin" panose="00000400000000000000" pitchFamily="2" charset="-78"/>
              </a:rPr>
              <a:t>ماموریت و محورهای اصلی پژوهش</a:t>
            </a:r>
            <a:endParaRPr lang="en-US" altLang="en-US" sz="5000" b="1" u="sng" dirty="0">
              <a:latin typeface="Arial Narrow" panose="020B0606020202030204" pitchFamily="34" charset="0"/>
              <a:cs typeface="B Nazanin" panose="00000400000000000000" pitchFamily="2" charset="-78"/>
            </a:endParaRPr>
          </a:p>
          <a:p>
            <a:pPr marL="571500" indent="-571500" algn="just" rtl="1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شناخت روند شکل گیری سرطان، پیشرفت تومور و متاستاز</a:t>
            </a:r>
            <a:endParaRPr lang="en-US" sz="5000" dirty="0">
              <a:cs typeface="B Nazanin" panose="00000400000000000000" pitchFamily="2" charset="-78"/>
            </a:endParaRPr>
          </a:p>
          <a:p>
            <a:pPr marL="571500" indent="-571500" algn="just" rtl="1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تحلیل الگوی بیان ژنی سرطان</a:t>
            </a:r>
            <a:endParaRPr lang="en-US" sz="5000" dirty="0">
              <a:cs typeface="B Nazanin" panose="00000400000000000000" pitchFamily="2" charset="-78"/>
            </a:endParaRPr>
          </a:p>
          <a:p>
            <a:pPr marL="571500" indent="-571500" algn="just" rtl="1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تشخیص زودرس سرطان با استفاده از بیومارکرها و سلولهای بنیادی سرطان</a:t>
            </a:r>
            <a:endParaRPr lang="en-US" sz="5000" dirty="0">
              <a:cs typeface="B Nazanin" panose="00000400000000000000" pitchFamily="2" charset="-78"/>
            </a:endParaRPr>
          </a:p>
          <a:p>
            <a:pPr marL="571500" indent="-571500" algn="just" rtl="1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یافتن و استانداردسازی مداخلات نوین و هوشمند مولکولی</a:t>
            </a:r>
            <a:r>
              <a:rPr lang="en-US" sz="5000" dirty="0">
                <a:cs typeface="B Nazanin" panose="00000400000000000000" pitchFamily="2" charset="-78"/>
              </a:rPr>
              <a:t> </a:t>
            </a:r>
          </a:p>
          <a:p>
            <a:pPr marL="571500" indent="-571500" algn="just" rtl="1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روشهای درمانی جدید از جمله تقویت سیستم ایمنی برای مبارزه با سرطان</a:t>
            </a:r>
            <a:r>
              <a:rPr lang="en-US" sz="5000" dirty="0">
                <a:cs typeface="B Nazanin" panose="00000400000000000000" pitchFamily="2" charset="-78"/>
              </a:rPr>
              <a:t> 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(Cancer Immunotherapy) </a:t>
            </a:r>
          </a:p>
          <a:p>
            <a:pPr marL="571500" indent="-571500" algn="just" rtl="1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درمانهای هدفمند سرطان بر اساس مارکر های جدید</a:t>
            </a:r>
            <a:endParaRPr lang="en-US" sz="5000" dirty="0">
              <a:cs typeface="B Nazanin" panose="00000400000000000000" pitchFamily="2" charset="-78"/>
            </a:endParaRPr>
          </a:p>
          <a:p>
            <a:pPr marL="571500" indent="-571500" algn="just" rtl="1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پیشگیری براساس برنامه ملی سرطان</a:t>
            </a:r>
            <a:endParaRPr lang="en-US" sz="5000" dirty="0">
              <a:cs typeface="B Nazanin" panose="00000400000000000000" pitchFamily="2" charset="-78"/>
            </a:endParaRPr>
          </a:p>
          <a:p>
            <a:pPr marL="571500" indent="-571500" algn="just" rtl="1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اپیدمیولوژی سرطان و تقویت نظام ثبت سرطان</a:t>
            </a:r>
            <a:endParaRPr lang="en-US" sz="5000" dirty="0">
              <a:cs typeface="B Nazanin" panose="00000400000000000000" pitchFamily="2" charset="-78"/>
            </a:endParaRPr>
          </a:p>
          <a:p>
            <a:pPr marL="571500" indent="-571500" algn="just" rtl="1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مراقبتهای حمایتی و تسکینی در بیماران مبتلا به سرطان</a:t>
            </a:r>
            <a:endParaRPr lang="en-US" sz="5000" dirty="0">
              <a:cs typeface="B Nazanin" panose="00000400000000000000" pitchFamily="2" charset="-78"/>
            </a:endParaRPr>
          </a:p>
        </p:txBody>
      </p:sp>
      <p:sp>
        <p:nvSpPr>
          <p:cNvPr id="51" name="TextBox 6"/>
          <p:cNvSpPr txBox="1">
            <a:spLocks noChangeArrowheads="1"/>
          </p:cNvSpPr>
          <p:nvPr/>
        </p:nvSpPr>
        <p:spPr bwMode="auto">
          <a:xfrm>
            <a:off x="337320" y="8221012"/>
            <a:ext cx="12066253" cy="1197250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125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115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10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96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just" rtl="1">
              <a:buNone/>
            </a:pPr>
            <a:r>
              <a:rPr lang="ar-SA" sz="5200" b="1" u="sng" dirty="0" smtClean="0">
                <a:latin typeface="Arial Narrow" panose="020B0606020202030204" pitchFamily="34" charset="0"/>
                <a:cs typeface="B Nazanin" panose="00000400000000000000" pitchFamily="2" charset="-78"/>
              </a:rPr>
              <a:t>توانمندی </a:t>
            </a:r>
            <a:r>
              <a:rPr lang="ar-SA" sz="5200" b="1" u="sng" dirty="0">
                <a:latin typeface="Arial Narrow" panose="020B0606020202030204" pitchFamily="34" charset="0"/>
                <a:cs typeface="B Nazanin" panose="00000400000000000000" pitchFamily="2" charset="-78"/>
              </a:rPr>
              <a:t>های تخصصی در راستای ماموریتهای </a:t>
            </a:r>
            <a:r>
              <a:rPr lang="ar-SA" sz="5000" b="1" u="sng" dirty="0">
                <a:latin typeface="Arial Narrow" panose="020B0606020202030204" pitchFamily="34" charset="0"/>
                <a:cs typeface="B Nazanin" panose="00000400000000000000" pitchFamily="2" charset="-78"/>
              </a:rPr>
              <a:t>پژوهشی مرکز</a:t>
            </a:r>
            <a:endParaRPr lang="en-US" sz="5000" b="1" u="sng" dirty="0">
              <a:latin typeface="Arial Narrow" panose="020B0606020202030204" pitchFamily="34" charset="0"/>
              <a:cs typeface="B Nazanin" panose="00000400000000000000" pitchFamily="2" charset="-78"/>
            </a:endParaRPr>
          </a:p>
          <a:p>
            <a:pPr marL="685800" indent="-685800" algn="just" rtl="1"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طراحی درمان هدفمند بر اساس ایمونوتراپی (واکسن، آنتی بادی اختصاصی)</a:t>
            </a:r>
            <a:endParaRPr lang="en-US" sz="5000" dirty="0">
              <a:cs typeface="B Nazanin" panose="00000400000000000000" pitchFamily="2" charset="-78"/>
            </a:endParaRPr>
          </a:p>
          <a:p>
            <a:pPr marL="685800" indent="-685800" algn="just" rtl="1"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تولید </a:t>
            </a:r>
            <a:r>
              <a:rPr lang="fa-IR" sz="5000" dirty="0" smtClean="0">
                <a:cs typeface="B Nazanin" panose="00000400000000000000" pitchFamily="2" charset="-78"/>
              </a:rPr>
              <a:t>آ</a:t>
            </a:r>
            <a:r>
              <a:rPr lang="ar-SA" sz="5000" dirty="0" smtClean="0">
                <a:cs typeface="B Nazanin" panose="00000400000000000000" pitchFamily="2" charset="-78"/>
              </a:rPr>
              <a:t>نتی </a:t>
            </a:r>
            <a:r>
              <a:rPr lang="ar-SA" sz="5000" dirty="0">
                <a:cs typeface="B Nazanin" panose="00000400000000000000" pitchFamily="2" charset="-78"/>
              </a:rPr>
              <a:t>بادی مونوکلونال بویژه برای سلولهای بنیادی </a:t>
            </a:r>
            <a:r>
              <a:rPr lang="ar-SA" sz="5000" dirty="0" smtClean="0">
                <a:cs typeface="B Nazanin" panose="00000400000000000000" pitchFamily="2" charset="-78"/>
              </a:rPr>
              <a:t>سرطان</a:t>
            </a:r>
            <a:endParaRPr lang="en-US" sz="5000" dirty="0">
              <a:cs typeface="B Nazanin" panose="00000400000000000000" pitchFamily="2" charset="-78"/>
            </a:endParaRPr>
          </a:p>
          <a:p>
            <a:pPr marL="685800" indent="-685800" algn="just" rtl="1"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شناسایی بیومارکرهای تشخیص سرطانهای کولورکتال، دستگاه ادراری-تناسلی، پستان، پوست با استفاده از بانک ریزآرایه‌های بافتی</a:t>
            </a:r>
            <a:r>
              <a:rPr lang="en-US" sz="5000" dirty="0">
                <a:cs typeface="B Nazanin" panose="00000400000000000000" pitchFamily="2" charset="-78"/>
              </a:rPr>
              <a:t> </a:t>
            </a:r>
          </a:p>
          <a:p>
            <a:pPr marL="685800" indent="-685800" algn="just" rtl="1"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شناسایی </a:t>
            </a:r>
            <a:r>
              <a:rPr lang="ar-SA" sz="5000" dirty="0" smtClean="0">
                <a:cs typeface="B Nazanin" panose="00000400000000000000" pitchFamily="2" charset="-78"/>
              </a:rPr>
              <a:t>ژنهای</a:t>
            </a:r>
            <a:r>
              <a:rPr lang="fa-IR" sz="5000" dirty="0" smtClean="0">
                <a:cs typeface="B Nazanin" panose="00000400000000000000" pitchFamily="2" charset="-78"/>
              </a:rPr>
              <a:t> </a:t>
            </a:r>
            <a:r>
              <a:rPr lang="ar-SA" sz="5000" dirty="0" smtClean="0">
                <a:cs typeface="B Nazanin" panose="00000400000000000000" pitchFamily="2" charset="-78"/>
              </a:rPr>
              <a:t>دخیل </a:t>
            </a:r>
            <a:r>
              <a:rPr lang="ar-SA" sz="5000" dirty="0">
                <a:cs typeface="B Nazanin" panose="00000400000000000000" pitchFamily="2" charset="-78"/>
              </a:rPr>
              <a:t>در متاستاز سلولهای بنیادی سرطان</a:t>
            </a:r>
            <a:r>
              <a:rPr lang="en-US" sz="5000" dirty="0">
                <a:cs typeface="B Nazanin" panose="00000400000000000000" pitchFamily="2" charset="-78"/>
              </a:rPr>
              <a:t> </a:t>
            </a:r>
          </a:p>
          <a:p>
            <a:pPr marL="685800" indent="-685800" algn="just" rtl="1"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مطالعات بر اساس ژن کاسپر</a:t>
            </a:r>
            <a:endParaRPr lang="en-US" sz="5000" dirty="0">
              <a:cs typeface="B Nazanin" panose="00000400000000000000" pitchFamily="2" charset="-78"/>
            </a:endParaRPr>
          </a:p>
          <a:p>
            <a:pPr marL="685800" indent="-685800" algn="just" rtl="1"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مطالعات و بررسی محیط توموری و متاستاز تومور</a:t>
            </a:r>
            <a:endParaRPr lang="en-US" sz="5000" dirty="0">
              <a:cs typeface="B Nazanin" panose="00000400000000000000" pitchFamily="2" charset="-78"/>
            </a:endParaRPr>
          </a:p>
          <a:p>
            <a:pPr marL="685800" indent="-685800" algn="just" rtl="1">
              <a:buFont typeface="Wingdings" panose="05000000000000000000" pitchFamily="2" charset="2"/>
              <a:buChar char="v"/>
            </a:pPr>
            <a:r>
              <a:rPr lang="ar-SA" sz="5000" dirty="0">
                <a:cs typeface="B Nazanin" panose="00000400000000000000" pitchFamily="2" charset="-78"/>
              </a:rPr>
              <a:t>پایش و ارزشیابی مستمر ثبت سرطان و نظام مراقبت</a:t>
            </a:r>
            <a:endParaRPr lang="en-US" sz="5000" dirty="0">
              <a:cs typeface="B Nazanin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700022" y="6458869"/>
            <a:ext cx="12357782" cy="1009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sz="5000" dirty="0">
                <a:cs typeface="B Nazanin" panose="00000400000000000000" pitchFamily="2" charset="-78"/>
              </a:rPr>
              <a:t>مرکز تحقیقات آسیب شناسی و سرطان با همکاری متخصصان گروه های مختلف </a:t>
            </a:r>
            <a:r>
              <a:rPr lang="ar-SA" sz="5000" dirty="0" smtClean="0">
                <a:cs typeface="B Nazanin" panose="00000400000000000000" pitchFamily="2" charset="-78"/>
              </a:rPr>
              <a:t>شامل</a:t>
            </a:r>
            <a:r>
              <a:rPr lang="fa-IR" sz="5000" dirty="0" smtClean="0">
                <a:cs typeface="B Nazanin" panose="00000400000000000000" pitchFamily="2" charset="-78"/>
              </a:rPr>
              <a:t> </a:t>
            </a:r>
            <a:r>
              <a:rPr lang="ar-SA" sz="5000" dirty="0" smtClean="0">
                <a:cs typeface="B Nazanin" panose="00000400000000000000" pitchFamily="2" charset="-78"/>
              </a:rPr>
              <a:t>پاتولوژی،</a:t>
            </a:r>
            <a:r>
              <a:rPr lang="fa-IR" sz="5000" dirty="0" smtClean="0">
                <a:cs typeface="B Nazanin" panose="00000400000000000000" pitchFamily="2" charset="-78"/>
              </a:rPr>
              <a:t> ایمونوپاتولوژی،</a:t>
            </a:r>
            <a:r>
              <a:rPr lang="ar-SA" sz="5000" dirty="0" smtClean="0">
                <a:cs typeface="B Nazanin" panose="00000400000000000000" pitchFamily="2" charset="-78"/>
              </a:rPr>
              <a:t> </a:t>
            </a:r>
            <a:r>
              <a:rPr lang="fa-IR" sz="5000" dirty="0">
                <a:cs typeface="B Nazanin" panose="00000400000000000000" pitchFamily="2" charset="-78"/>
              </a:rPr>
              <a:t>پزشکی مولکولی</a:t>
            </a:r>
            <a:r>
              <a:rPr lang="fa-IR" sz="5000" dirty="0" smtClean="0">
                <a:cs typeface="B Nazanin" panose="00000400000000000000" pitchFamily="2" charset="-78"/>
              </a:rPr>
              <a:t>، </a:t>
            </a:r>
            <a:r>
              <a:rPr lang="ar-SA" sz="5000" dirty="0" smtClean="0">
                <a:cs typeface="B Nazanin" panose="00000400000000000000" pitchFamily="2" charset="-78"/>
              </a:rPr>
              <a:t>اونکولوژی، </a:t>
            </a:r>
            <a:r>
              <a:rPr lang="fa-IR" sz="5000" dirty="0">
                <a:cs typeface="B Nazanin" panose="00000400000000000000" pitchFamily="2" charset="-78"/>
              </a:rPr>
              <a:t>نانوبیوتکنولوژی</a:t>
            </a:r>
            <a:r>
              <a:rPr lang="fa-IR" sz="5000" dirty="0" smtClean="0">
                <a:cs typeface="B Nazanin" panose="00000400000000000000" pitchFamily="2" charset="-78"/>
              </a:rPr>
              <a:t>، پزشکی بازساختی،</a:t>
            </a:r>
            <a:r>
              <a:rPr lang="ar-SA" sz="5000" dirty="0" smtClean="0">
                <a:cs typeface="B Nazanin" panose="00000400000000000000" pitchFamily="2" charset="-78"/>
              </a:rPr>
              <a:t> اپیدمیولوژی</a:t>
            </a:r>
            <a:r>
              <a:rPr lang="fa-IR" sz="5000" dirty="0" smtClean="0">
                <a:cs typeface="B Nazanin" panose="00000400000000000000" pitchFamily="2" charset="-78"/>
              </a:rPr>
              <a:t> و </a:t>
            </a:r>
            <a:r>
              <a:rPr lang="ar-SA" sz="5000" dirty="0" smtClean="0">
                <a:cs typeface="B Nazanin" panose="00000400000000000000" pitchFamily="2" charset="-78"/>
              </a:rPr>
              <a:t>طب </a:t>
            </a:r>
            <a:r>
              <a:rPr lang="ar-SA" sz="5000" dirty="0">
                <a:cs typeface="B Nazanin" panose="00000400000000000000" pitchFamily="2" charset="-78"/>
              </a:rPr>
              <a:t>تسکینی در شهریور ماه سال 1387 مورد موافقت اصولی معاونت تحقیقات و فناوری وزرات بهداشت، درمان و آموزش پزشکی قرار گرفت و در محل دانشکدۀ پزشکی تاسیس شد و در فروردین ماه سال 1393 مورد موافقت قطعی قرار گرفت. </a:t>
            </a:r>
            <a:endParaRPr lang="fa-IR" sz="5000" dirty="0" smtClean="0">
              <a:cs typeface="B Nazanin" panose="00000400000000000000" pitchFamily="2" charset="-78"/>
            </a:endParaRPr>
          </a:p>
          <a:p>
            <a:pPr algn="just" rtl="1"/>
            <a:endParaRPr lang="en-US" sz="5000" dirty="0">
              <a:cs typeface="B Nazanin" panose="00000400000000000000" pitchFamily="2" charset="-78"/>
            </a:endParaRPr>
          </a:p>
          <a:p>
            <a:pPr algn="just" rtl="1"/>
            <a:r>
              <a:rPr lang="fa-IR" sz="5000" b="1" dirty="0" smtClean="0">
                <a:cs typeface="B Nazanin" panose="00000400000000000000" pitchFamily="2" charset="-78"/>
              </a:rPr>
              <a:t>نام </a:t>
            </a:r>
            <a:r>
              <a:rPr lang="fa-IR" sz="5000" b="1" dirty="0">
                <a:cs typeface="B Nazanin" panose="00000400000000000000" pitchFamily="2" charset="-78"/>
              </a:rPr>
              <a:t>و نام خانوادگی رئیس مرکز تحقیقات</a:t>
            </a:r>
            <a:r>
              <a:rPr lang="fa-IR" sz="5000" b="1" dirty="0" smtClean="0">
                <a:cs typeface="B Nazanin" panose="00000400000000000000" pitchFamily="2" charset="-78"/>
              </a:rPr>
              <a:t>:</a:t>
            </a:r>
          </a:p>
          <a:p>
            <a:pPr algn="just" rtl="1"/>
            <a:r>
              <a:rPr lang="fa-IR" sz="5000" b="1" dirty="0" smtClean="0">
                <a:cs typeface="B Nazanin" panose="00000400000000000000" pitchFamily="2" charset="-78"/>
              </a:rPr>
              <a:t> </a:t>
            </a:r>
            <a:r>
              <a:rPr lang="fa-IR" sz="5000" dirty="0">
                <a:cs typeface="B Nazanin" panose="00000400000000000000" pitchFamily="2" charset="-78"/>
              </a:rPr>
              <a:t>دکتر محسن اسدی لاری</a:t>
            </a:r>
            <a:endParaRPr lang="en-US" sz="5000" dirty="0">
              <a:cs typeface="B Nazanin" panose="00000400000000000000" pitchFamily="2" charset="-78"/>
            </a:endParaRPr>
          </a:p>
          <a:p>
            <a:pPr algn="just" rtl="1"/>
            <a:r>
              <a:rPr lang="fa-IR" sz="5000" dirty="0">
                <a:cs typeface="B Nazanin" panose="00000400000000000000" pitchFamily="2" charset="-78"/>
              </a:rPr>
              <a:t> </a:t>
            </a:r>
            <a:r>
              <a:rPr lang="fa-IR" sz="5000" b="1" dirty="0">
                <a:cs typeface="B Nazanin" panose="00000400000000000000" pitchFamily="2" charset="-78"/>
              </a:rPr>
              <a:t>نام و نام خانوادگی معاون مرکز تحقیقات</a:t>
            </a:r>
            <a:r>
              <a:rPr lang="fa-IR" sz="5000" b="1" dirty="0" smtClean="0">
                <a:cs typeface="B Nazanin" panose="00000400000000000000" pitchFamily="2" charset="-78"/>
              </a:rPr>
              <a:t>:</a:t>
            </a:r>
          </a:p>
          <a:p>
            <a:pPr algn="just" rtl="1"/>
            <a:r>
              <a:rPr lang="fa-IR" sz="5000" b="1" dirty="0" smtClean="0">
                <a:cs typeface="B Nazanin" panose="00000400000000000000" pitchFamily="2" charset="-78"/>
              </a:rPr>
              <a:t> </a:t>
            </a:r>
            <a:r>
              <a:rPr lang="fa-IR" sz="5000" dirty="0">
                <a:cs typeface="B Nazanin" panose="00000400000000000000" pitchFamily="2" charset="-78"/>
              </a:rPr>
              <a:t>دکتر زهرا </a:t>
            </a:r>
            <a:r>
              <a:rPr lang="fa-IR" sz="5000" dirty="0" smtClean="0">
                <a:cs typeface="B Nazanin" panose="00000400000000000000" pitchFamily="2" charset="-78"/>
              </a:rPr>
              <a:t>مجد</a:t>
            </a:r>
            <a:endParaRPr lang="en-US" sz="5000" dirty="0">
              <a:cs typeface="B Nazanin" panose="00000400000000000000" pitchFamily="2" charset="-78"/>
            </a:endParaRPr>
          </a:p>
        </p:txBody>
      </p:sp>
      <p:pic>
        <p:nvPicPr>
          <p:cNvPr id="55" name="Picture 54" descr="C:\Users\Mohsen\Documents\Oncopathology Research Centre\Oncopathology center logo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870" y="2598246"/>
            <a:ext cx="2626667" cy="2345497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56" name="Picture 5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360" y="38101"/>
            <a:ext cx="2074866" cy="239502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-27694" y="5222159"/>
            <a:ext cx="125116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 rtl="1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ar-SA" sz="5000" dirty="0" smtClean="0">
                <a:cs typeface="B Nazanin" panose="00000400000000000000" pitchFamily="2" charset="-78"/>
              </a:rPr>
              <a:t>روشهای مولکولی پیشرفته</a:t>
            </a:r>
            <a:r>
              <a:rPr lang="en-US" sz="5000" dirty="0" smtClean="0">
                <a:cs typeface="B Nazanin" panose="00000400000000000000" pitchFamily="2" charset="-78"/>
              </a:rPr>
              <a:t>:</a:t>
            </a:r>
          </a:p>
          <a:p>
            <a:pPr algn="just">
              <a:buClr>
                <a:srgbClr val="00B0F0"/>
              </a:buClr>
            </a:pPr>
            <a:r>
              <a:rPr lang="en-US" sz="4000" dirty="0" smtClean="0"/>
              <a:t>PCR/western-blot/real-</a:t>
            </a:r>
            <a:r>
              <a:rPr lang="en-US" sz="4000" dirty="0" err="1" smtClean="0"/>
              <a:t>timePCR</a:t>
            </a:r>
            <a:r>
              <a:rPr lang="en-US" sz="4000" dirty="0" smtClean="0"/>
              <a:t>/</a:t>
            </a:r>
            <a:r>
              <a:rPr lang="en-US" sz="4000" dirty="0" err="1" smtClean="0"/>
              <a:t>Geldoc</a:t>
            </a:r>
            <a:r>
              <a:rPr lang="en-US" sz="4000" dirty="0" smtClean="0"/>
              <a:t>/</a:t>
            </a:r>
            <a:r>
              <a:rPr lang="en-US" sz="4000" dirty="0" err="1" smtClean="0"/>
              <a:t>MicroFuge</a:t>
            </a:r>
            <a:r>
              <a:rPr lang="en-US" sz="4000" dirty="0" smtClean="0"/>
              <a:t>/ELISA</a:t>
            </a:r>
            <a:endParaRPr lang="en-US" sz="4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3410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779</TotalTime>
  <Words>392</Words>
  <Application>Microsoft Office PowerPoint</Application>
  <PresentationFormat>Custom</PresentationFormat>
  <Paragraphs>62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sobhani</dc:creator>
  <cp:lastModifiedBy>Windows7</cp:lastModifiedBy>
  <cp:revision>39</cp:revision>
  <cp:lastPrinted>2022-06-12T05:53:12Z</cp:lastPrinted>
  <dcterms:created xsi:type="dcterms:W3CDTF">2022-06-07T07:59:51Z</dcterms:created>
  <dcterms:modified xsi:type="dcterms:W3CDTF">2022-10-09T09:20:52Z</dcterms:modified>
</cp:coreProperties>
</file>